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9" r:id="rId5"/>
    <p:sldId id="258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13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0FD9D-333B-48E5-AB37-6248A023F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B4F22-84D9-48B0-A7A8-A965C0A7E1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C35E1-3C44-46ED-B82C-DEF8E088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C761-1005-4220-9F79-8B76AD4A6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E3493-34EA-43D6-8339-64EBE3D6D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986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0DE86-DC5A-4E0D-800C-83A934F81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8EF8D4-55A0-4A90-8FF3-8E95F4396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2F27A1-E54F-4F24-B3C4-9681BCBAA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B0A91-C4DF-4B66-80B7-069CB3782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79C19-6131-4EF6-9E60-35B1B7CCA1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13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CC30C0-B40D-43D5-B640-84CAA3704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432970-EBDC-4D0F-B5A3-EB6F7B2FD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AFB1E-D367-4084-AC87-551AE2020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62B08-DEBB-4C18-A0AF-C8B206C5F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2B415-851B-480F-8CD7-A070E3342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148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275AA-0662-4759-B770-8A7A937A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63EC7-DDFA-443F-80A0-A29A4DB97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74D77-2033-42AD-896E-97595BC1E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56D49C-D7CC-4B8E-BB3F-51BE65465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82BC9-6AA5-4EC6-8C2A-668936923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7624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A2887-40A6-48DA-8354-18F816915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72B59-8B4A-4AA2-97C1-DD36E6D05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44115-1111-496F-B6F8-F416B73A4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211B0-4D47-40F2-A440-3AFB82EDC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B15913-CA7A-4F32-8726-EC7E31957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18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608E2-2B54-41BB-B70C-EBF670B53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9578AF-7F29-4E82-937C-747184F870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D66E53-CDD5-47D6-95F9-296E9F2F7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9C1885-8216-45C3-9911-F1F694555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E9A81-B032-492E-9362-D46EFCF64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29F81-FAB0-466B-8130-5C52BD5B7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4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6E5E57-CAFE-4FCF-B2C3-27F8660A3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87E0A-F811-4E41-8CDC-DC4E1763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986D7-079E-4CED-A76D-7B05F446A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32E764-6E0E-4FF5-8DCA-BCA7B6EE76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934F12-1F28-487E-96A4-EA9A62A73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981D51-42A2-45B9-9291-24D6C9B14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5983B5-8EA9-442E-AF90-2957126C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CC7EA3-C072-4F15-819D-4775CA689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530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B4946-D12C-4808-A02D-D0EE519BF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028E79-D4F9-4C99-B8CD-304E75687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22C433-4586-4FC1-B540-F61BED9A9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FAF08F-57F4-4B62-94DA-8F117EFA9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0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B894D1D-9034-45EA-9C63-1041A29BC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DC7721-DA57-47A3-9324-3955DDFC1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D79522-73CB-4F4B-9345-DD3C0E74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924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65773-07E8-46D1-88BB-D8367D966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93C3F-F846-456E-B3A6-0B009C08F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6A7C5A-E152-4AEF-8519-32F284C61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E3C8A-7485-42C7-BEDF-4FDCB538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7A805-2D0A-4022-BBCD-38F34AB55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70AC1-0DE8-431B-883A-40A010E6D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482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9214F-DF5E-4DC8-85B5-87CA314E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30DBB4-44B4-4B14-A843-FC7913379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B9B61-221A-411D-BC2D-A9D4C65C0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37C0B-D9F1-427E-B72C-44F996AAC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5B2060-75DE-43C7-9717-E697A20C0E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B4505-7430-4E40-8E43-17EE3085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727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0080F3-DA80-4D21-9687-8841494B9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0D358-E5A9-4C94-9319-1006231F7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1BEA2-65C1-4543-AC69-9690965D8C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F612B7-E8A7-44A9-AC0F-4D039DC20126}" type="datetimeFigureOut">
              <a:rPr lang="en-US" smtClean="0"/>
              <a:t>11/22/2019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7DD29-810A-4FA0-B8DD-D300628730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52879B-C5D7-434C-B36A-10B803DC3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CB6478-A697-46DF-9309-C55ED09A5E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35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jpeg"/><Relationship Id="rId7" Type="http://schemas.openxmlformats.org/officeDocument/2006/relationships/image" Target="../media/image6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2.JPG"/><Relationship Id="rId10" Type="http://schemas.openxmlformats.org/officeDocument/2006/relationships/image" Target="../media/image8.JPG"/><Relationship Id="rId4" Type="http://schemas.openxmlformats.org/officeDocument/2006/relationships/image" Target="../media/image1.JPG"/><Relationship Id="rId9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110B68-9083-4961-A536-290525A77931}"/>
              </a:ext>
            </a:extLst>
          </p:cNvPr>
          <p:cNvSpPr txBox="1"/>
          <p:nvPr/>
        </p:nvSpPr>
        <p:spPr>
          <a:xfrm>
            <a:off x="2428568" y="1264049"/>
            <a:ext cx="73348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Common eelgrass epifauna near Calvert, and a few patterns across time and space</a:t>
            </a:r>
          </a:p>
        </p:txBody>
      </p:sp>
    </p:spTree>
    <p:extLst>
      <p:ext uri="{BB962C8B-B14F-4D97-AF65-F5344CB8AC3E}">
        <p14:creationId xmlns:p14="http://schemas.microsoft.com/office/powerpoint/2010/main" val="1754587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E9D596-B20C-4C86-B817-BAA08912A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1" y="202470"/>
            <a:ext cx="2286000" cy="1532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E6275E-2E35-4A27-835E-4D392A8DD6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275" y="3297641"/>
            <a:ext cx="2286000" cy="1716016"/>
          </a:xfrm>
          <a:prstGeom prst="rect">
            <a:avLst/>
          </a:prstGeom>
        </p:spPr>
      </p:pic>
      <p:pic>
        <p:nvPicPr>
          <p:cNvPr id="1026" name="Picture 2" descr="Image result for phyllaplysia taylori">
            <a:extLst>
              <a:ext uri="{FF2B5EF4-FFF2-40B4-BE49-F238E27FC236}">
                <a16:creationId xmlns:a16="http://schemas.microsoft.com/office/drawing/2014/main" id="{325889AC-B9F1-4FC1-ACFF-7FA6264E2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r="12793" b="8505"/>
          <a:stretch/>
        </p:blipFill>
        <p:spPr bwMode="auto">
          <a:xfrm>
            <a:off x="7459228" y="4662254"/>
            <a:ext cx="2286000" cy="158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orcellidium">
            <a:extLst>
              <a:ext uri="{FF2B5EF4-FFF2-40B4-BE49-F238E27FC236}">
                <a16:creationId xmlns:a16="http://schemas.microsoft.com/office/drawing/2014/main" id="{1EA69E8D-6FD9-40E4-902F-373BD5F2E2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19"/>
          <a:stretch/>
        </p:blipFill>
        <p:spPr bwMode="auto">
          <a:xfrm>
            <a:off x="10269098" y="1088009"/>
            <a:ext cx="1076896" cy="69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BB2C0D4-587B-4CBA-8FE7-936645A968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2514958" y="87952"/>
            <a:ext cx="2286000" cy="17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8388D6-484F-4F8B-A3D4-00D3D21959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675" y="156924"/>
            <a:ext cx="2286000" cy="156220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10E639-A3DB-4B0D-952D-4A3D8A7444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30" y="3758739"/>
            <a:ext cx="2286000" cy="18070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E0246E-BC39-470F-B2F7-02DF745017B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663" y="495562"/>
            <a:ext cx="2286000" cy="11200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A748672-2445-4FF4-95B3-0D3098536DC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098" y="3331821"/>
            <a:ext cx="2286000" cy="13796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DD4C58C-9B10-4E42-AA7D-1238B3DFB875}"/>
              </a:ext>
            </a:extLst>
          </p:cNvPr>
          <p:cNvSpPr txBox="1"/>
          <p:nvPr/>
        </p:nvSpPr>
        <p:spPr>
          <a:xfrm>
            <a:off x="477241" y="3070211"/>
            <a:ext cx="1298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u="sng" dirty="0" err="1"/>
              <a:t>Polychaetes</a:t>
            </a:r>
            <a:endParaRPr lang="en-US" u="sng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3CC74E3-3D9B-427A-92D5-F14F614E79FA}"/>
              </a:ext>
            </a:extLst>
          </p:cNvPr>
          <p:cNvSpPr/>
          <p:nvPr/>
        </p:nvSpPr>
        <p:spPr>
          <a:xfrm>
            <a:off x="206478" y="73740"/>
            <a:ext cx="9470564" cy="2422313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ECA3E0-885D-41AA-8A5C-2E7EAC3BAB06}"/>
              </a:ext>
            </a:extLst>
          </p:cNvPr>
          <p:cNvSpPr txBox="1"/>
          <p:nvPr/>
        </p:nvSpPr>
        <p:spPr>
          <a:xfrm>
            <a:off x="7903401" y="-33809"/>
            <a:ext cx="1945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>
                <a:solidFill>
                  <a:schemeClr val="bg1"/>
                </a:solidFill>
              </a:rPr>
              <a:t>Crustaceans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A4E4A-F836-4806-85F6-895784BBD9C2}"/>
              </a:ext>
            </a:extLst>
          </p:cNvPr>
          <p:cNvSpPr txBox="1"/>
          <p:nvPr/>
        </p:nvSpPr>
        <p:spPr>
          <a:xfrm>
            <a:off x="3968769" y="1945933"/>
            <a:ext cx="1474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Peracarids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1CD6027-7FA6-43DA-B1C2-E3517163D31D}"/>
              </a:ext>
            </a:extLst>
          </p:cNvPr>
          <p:cNvSpPr txBox="1"/>
          <p:nvPr/>
        </p:nvSpPr>
        <p:spPr>
          <a:xfrm>
            <a:off x="9796640" y="3070211"/>
            <a:ext cx="147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u="sng" dirty="0"/>
              <a:t>Mollusks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B7C6AE-472E-4EDD-92F6-BFB8BE7813EF}"/>
              </a:ext>
            </a:extLst>
          </p:cNvPr>
          <p:cNvSpPr txBox="1"/>
          <p:nvPr/>
        </p:nvSpPr>
        <p:spPr>
          <a:xfrm>
            <a:off x="2213877" y="3725031"/>
            <a:ext cx="1775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Phyllodocida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CAC3CE-BF8E-4140-BDDA-FE40DCC79F8A}"/>
              </a:ext>
            </a:extLst>
          </p:cNvPr>
          <p:cNvSpPr txBox="1"/>
          <p:nvPr/>
        </p:nvSpPr>
        <p:spPr>
          <a:xfrm>
            <a:off x="5698499" y="4979450"/>
            <a:ext cx="17802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Littorinoidea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666AD8-CA16-476B-B658-DA73A30CB400}"/>
              </a:ext>
            </a:extLst>
          </p:cNvPr>
          <p:cNvSpPr txBox="1"/>
          <p:nvPr/>
        </p:nvSpPr>
        <p:spPr>
          <a:xfrm>
            <a:off x="9190819" y="5832779"/>
            <a:ext cx="16348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Phyllaplysia</a:t>
            </a:r>
            <a:endParaRPr lang="en-US" sz="2400" i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844E3FD-5489-4148-8B4E-3C433CABA8E5}"/>
              </a:ext>
            </a:extLst>
          </p:cNvPr>
          <p:cNvSpPr txBox="1"/>
          <p:nvPr/>
        </p:nvSpPr>
        <p:spPr>
          <a:xfrm>
            <a:off x="9999051" y="4402484"/>
            <a:ext cx="1568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Trochoidea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798FE1-02BA-4193-9756-5F9765455A73}"/>
              </a:ext>
            </a:extLst>
          </p:cNvPr>
          <p:cNvSpPr/>
          <p:nvPr/>
        </p:nvSpPr>
        <p:spPr>
          <a:xfrm>
            <a:off x="5443275" y="2084771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E6AFFE8-CC6F-40B4-9ECE-D0C46F51AEBC}"/>
              </a:ext>
            </a:extLst>
          </p:cNvPr>
          <p:cNvSpPr/>
          <p:nvPr/>
        </p:nvSpPr>
        <p:spPr>
          <a:xfrm>
            <a:off x="6073883" y="4785299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2CCF4B9D-E87D-4A8A-BDBA-3D5D73F41C22}"/>
              </a:ext>
            </a:extLst>
          </p:cNvPr>
          <p:cNvSpPr/>
          <p:nvPr/>
        </p:nvSpPr>
        <p:spPr>
          <a:xfrm>
            <a:off x="10207488" y="4122802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41B1B7B-BEC1-4C45-A439-90CA9DFD23AB}"/>
              </a:ext>
            </a:extLst>
          </p:cNvPr>
          <p:cNvSpPr/>
          <p:nvPr/>
        </p:nvSpPr>
        <p:spPr>
          <a:xfrm>
            <a:off x="10793640" y="5950182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1248CBA-FE99-4F98-BA2A-80E3F4B5A562}"/>
              </a:ext>
            </a:extLst>
          </p:cNvPr>
          <p:cNvSpPr/>
          <p:nvPr/>
        </p:nvSpPr>
        <p:spPr>
          <a:xfrm>
            <a:off x="3902381" y="3816022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79F84A9-4996-468E-8EDB-BBE46FF19338}"/>
              </a:ext>
            </a:extLst>
          </p:cNvPr>
          <p:cNvSpPr/>
          <p:nvPr/>
        </p:nvSpPr>
        <p:spPr>
          <a:xfrm>
            <a:off x="11422628" y="1503050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0169ACC-2B58-4299-A5F6-4923BBC1D4E4}"/>
              </a:ext>
            </a:extLst>
          </p:cNvPr>
          <p:cNvSpPr/>
          <p:nvPr/>
        </p:nvSpPr>
        <p:spPr>
          <a:xfrm>
            <a:off x="2803706" y="6354247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EBC87ED-FD6E-451F-B80D-7FCB1E9841E0}"/>
              </a:ext>
            </a:extLst>
          </p:cNvPr>
          <p:cNvSpPr/>
          <p:nvPr/>
        </p:nvSpPr>
        <p:spPr>
          <a:xfrm>
            <a:off x="5369659" y="6340362"/>
            <a:ext cx="279682" cy="279682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22A9538-C595-4055-9D38-0FD77BF45333}"/>
              </a:ext>
            </a:extLst>
          </p:cNvPr>
          <p:cNvSpPr txBox="1"/>
          <p:nvPr/>
        </p:nvSpPr>
        <p:spPr>
          <a:xfrm>
            <a:off x="3092010" y="6309026"/>
            <a:ext cx="1965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 planktonic form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C60B48-61A9-44B6-8BCC-7B1210FCF9B2}"/>
              </a:ext>
            </a:extLst>
          </p:cNvPr>
          <p:cNvSpPr txBox="1"/>
          <p:nvPr/>
        </p:nvSpPr>
        <p:spPr>
          <a:xfrm>
            <a:off x="5669827" y="6291327"/>
            <a:ext cx="1789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planktonic larvae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A1F4A8-528D-4013-9E38-51FE2E361B3A}"/>
              </a:ext>
            </a:extLst>
          </p:cNvPr>
          <p:cNvSpPr/>
          <p:nvPr/>
        </p:nvSpPr>
        <p:spPr>
          <a:xfrm>
            <a:off x="2763241" y="6229864"/>
            <a:ext cx="4715554" cy="54845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4E379D7-EBDF-43E7-94F3-2CD7B93EB5C3}"/>
              </a:ext>
            </a:extLst>
          </p:cNvPr>
          <p:cNvSpPr txBox="1"/>
          <p:nvPr/>
        </p:nvSpPr>
        <p:spPr>
          <a:xfrm>
            <a:off x="9866757" y="1719128"/>
            <a:ext cx="2209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Harpacticod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copepods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F8CBC1E-758C-42F0-8E58-691609B5EF48}"/>
              </a:ext>
            </a:extLst>
          </p:cNvPr>
          <p:cNvSpPr txBox="1"/>
          <p:nvPr/>
        </p:nvSpPr>
        <p:spPr>
          <a:xfrm>
            <a:off x="769372" y="1514261"/>
            <a:ext cx="1589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Caprellidae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5CDC2A7-DA7E-4994-85EE-65D0D6756FE7}"/>
              </a:ext>
            </a:extLst>
          </p:cNvPr>
          <p:cNvSpPr txBox="1"/>
          <p:nvPr/>
        </p:nvSpPr>
        <p:spPr>
          <a:xfrm>
            <a:off x="2429438" y="258578"/>
            <a:ext cx="2151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“</a:t>
            </a:r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gammaridean</a:t>
            </a:r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”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220E38-194A-4FB7-8451-1F8F87CDD637}"/>
              </a:ext>
            </a:extLst>
          </p:cNvPr>
          <p:cNvSpPr txBox="1"/>
          <p:nvPr/>
        </p:nvSpPr>
        <p:spPr>
          <a:xfrm>
            <a:off x="5587244" y="393483"/>
            <a:ext cx="1176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Isopoda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FD1702-8BA3-4F13-B7A2-AA3D32C48310}"/>
              </a:ext>
            </a:extLst>
          </p:cNvPr>
          <p:cNvSpPr txBox="1"/>
          <p:nvPr/>
        </p:nvSpPr>
        <p:spPr>
          <a:xfrm>
            <a:off x="7024771" y="1483823"/>
            <a:ext cx="15792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Tanaidacea</a:t>
            </a:r>
            <a:endParaRPr lang="en-US" sz="2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893629-0BB2-4F24-A2DF-BDB2A009EA41}"/>
              </a:ext>
            </a:extLst>
          </p:cNvPr>
          <p:cNvSpPr txBox="1"/>
          <p:nvPr/>
        </p:nvSpPr>
        <p:spPr>
          <a:xfrm>
            <a:off x="2704749" y="4421431"/>
            <a:ext cx="2106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includes </a:t>
            </a:r>
            <a:r>
              <a:rPr lang="en-US" dirty="0" err="1">
                <a:solidFill>
                  <a:schemeClr val="bg1"/>
                </a:solidFill>
              </a:rPr>
              <a:t>nererids</a:t>
            </a:r>
            <a:r>
              <a:rPr lang="en-US" dirty="0">
                <a:solidFill>
                  <a:schemeClr val="bg1"/>
                </a:solidFill>
              </a:rPr>
              <a:t>, phyllodocids, syllids, </a:t>
            </a:r>
            <a:r>
              <a:rPr lang="en-US" dirty="0" err="1">
                <a:solidFill>
                  <a:schemeClr val="bg1"/>
                </a:solidFill>
              </a:rPr>
              <a:t>glycerids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hesionids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polynoids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2FDF8D7-C60B-4BE6-97BC-C028B72922A5}"/>
              </a:ext>
            </a:extLst>
          </p:cNvPr>
          <p:cNvSpPr/>
          <p:nvPr/>
        </p:nvSpPr>
        <p:spPr>
          <a:xfrm>
            <a:off x="10379826" y="4076438"/>
            <a:ext cx="279682" cy="279682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3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E3F44026-3555-4273-AD83-021E2B08B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017" y="3691430"/>
            <a:ext cx="1828800" cy="1445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AAB7CA-C64A-4278-ACD5-8F4080B3A9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2972147" y="3219040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D04197-EE0C-4FB6-83EA-89EA75B78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764988" y="1495002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093D4A3-A805-4FE3-A272-045B5BB25E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2" y="0"/>
            <a:ext cx="2286000" cy="15323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492A080-FE85-42A3-9AE9-93B66EA7CF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52" y="1724036"/>
            <a:ext cx="2286000" cy="15323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ED7B25-EF8C-4D49-AD95-856CEB729C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452" y="3448074"/>
            <a:ext cx="2286000" cy="15323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7B680-8F6D-4D30-ABAD-724A9D780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52" y="4950890"/>
            <a:ext cx="2286000" cy="153230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489A23D-F21D-42FB-8DF0-A6DCE3AFA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3083762" y="53353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714F71-F45E-4DF7-9E6F-577992246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77" t="21749" r="22771" b="41557"/>
          <a:stretch/>
        </p:blipFill>
        <p:spPr bwMode="auto">
          <a:xfrm>
            <a:off x="797762" y="4836369"/>
            <a:ext cx="2286000" cy="176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C9BA240-7239-42D0-BB1F-AF1AEFC7FE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88" y="190865"/>
            <a:ext cx="1828800" cy="13728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47F50C-9768-4238-8C88-2624F6E27F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746" y="5030636"/>
            <a:ext cx="1828800" cy="1372813"/>
          </a:xfrm>
          <a:prstGeom prst="rect">
            <a:avLst/>
          </a:prstGeom>
        </p:spPr>
      </p:pic>
      <p:pic>
        <p:nvPicPr>
          <p:cNvPr id="12" name="Picture 2" descr="Image result for phyllaplysia taylori">
            <a:extLst>
              <a:ext uri="{FF2B5EF4-FFF2-40B4-BE49-F238E27FC236}">
                <a16:creationId xmlns:a16="http://schemas.microsoft.com/office/drawing/2014/main" id="{99B7A3DB-03A0-456F-AED8-65C8831C7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93" r="12793" b="8505"/>
          <a:stretch/>
        </p:blipFill>
        <p:spPr bwMode="auto">
          <a:xfrm>
            <a:off x="7419452" y="125063"/>
            <a:ext cx="2286000" cy="1581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99B38B-7A31-4150-AE8C-15CE5C04EE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452" y="149420"/>
            <a:ext cx="2286000" cy="15622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8991C1D-E6CE-4088-A2F1-A28AB794CF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52" y="1781031"/>
            <a:ext cx="2286000" cy="1562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658DF1-A756-4AFA-B908-E3C91CA816D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04"/>
          <a:stretch/>
        </p:blipFill>
        <p:spPr>
          <a:xfrm>
            <a:off x="5745943" y="1914902"/>
            <a:ext cx="1449245" cy="13796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21EC14D-73EA-40CD-B114-0DC9BB9A9D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746" y="2014131"/>
            <a:ext cx="1828800" cy="1445622"/>
          </a:xfrm>
          <a:prstGeom prst="rect">
            <a:avLst/>
          </a:prstGeom>
        </p:spPr>
      </p:pic>
      <p:pic>
        <p:nvPicPr>
          <p:cNvPr id="17" name="Picture 4" descr="Image result for porcellidium">
            <a:extLst>
              <a:ext uri="{FF2B5EF4-FFF2-40B4-BE49-F238E27FC236}">
                <a16:creationId xmlns:a16="http://schemas.microsoft.com/office/drawing/2014/main" id="{442D2E7B-E69F-4A3E-97FF-2517423373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24"/>
          <a:stretch/>
        </p:blipFill>
        <p:spPr bwMode="auto">
          <a:xfrm>
            <a:off x="1053286" y="3713729"/>
            <a:ext cx="1421538" cy="88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Image result for porcellidium">
            <a:extLst>
              <a:ext uri="{FF2B5EF4-FFF2-40B4-BE49-F238E27FC236}">
                <a16:creationId xmlns:a16="http://schemas.microsoft.com/office/drawing/2014/main" id="{598EFD82-132E-47F1-9018-6ECFC2B301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48"/>
          <a:stretch/>
        </p:blipFill>
        <p:spPr bwMode="auto">
          <a:xfrm>
            <a:off x="3279683" y="5356191"/>
            <a:ext cx="1421538" cy="937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A53800-F2AE-4E6D-B9F8-A0C2F2F9CF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17" y="3945488"/>
            <a:ext cx="1913372" cy="93750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F3F908-512E-4F45-B4C3-E5957E57563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79" y="5406247"/>
            <a:ext cx="1913372" cy="9375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0FFD74-B5C4-47BF-BCB0-7835E9FA2C0E}"/>
              </a:ext>
            </a:extLst>
          </p:cNvPr>
          <p:cNvSpPr txBox="1"/>
          <p:nvPr/>
        </p:nvSpPr>
        <p:spPr>
          <a:xfrm>
            <a:off x="102850" y="910227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2014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C3AA747-F24A-4E71-857C-67AA5939613C}"/>
              </a:ext>
            </a:extLst>
          </p:cNvPr>
          <p:cNvSpPr txBox="1"/>
          <p:nvPr/>
        </p:nvSpPr>
        <p:spPr>
          <a:xfrm>
            <a:off x="102849" y="2431691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2015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62031D6-6802-4C36-BEB8-2090DA8E7F6E}"/>
              </a:ext>
            </a:extLst>
          </p:cNvPr>
          <p:cNvSpPr txBox="1"/>
          <p:nvPr/>
        </p:nvSpPr>
        <p:spPr>
          <a:xfrm>
            <a:off x="104198" y="3953155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40032DB-8D37-4DBF-AE3E-F6F4D1ED6E04}"/>
              </a:ext>
            </a:extLst>
          </p:cNvPr>
          <p:cNvSpPr txBox="1"/>
          <p:nvPr/>
        </p:nvSpPr>
        <p:spPr>
          <a:xfrm>
            <a:off x="104198" y="5424652"/>
            <a:ext cx="10182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2137865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15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057717-F07F-4F9F-A7FF-8F9F0CA3E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00" y="64616"/>
            <a:ext cx="11678400" cy="67933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9B58FB-BCDA-42B6-BF63-58B1BCAD9DAF}"/>
              </a:ext>
            </a:extLst>
          </p:cNvPr>
          <p:cNvSpPr txBox="1"/>
          <p:nvPr/>
        </p:nvSpPr>
        <p:spPr>
          <a:xfrm>
            <a:off x="3970421" y="64616"/>
            <a:ext cx="2470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Rank-abundance curves for lumped taxa from 4 core sites</a:t>
            </a:r>
          </a:p>
        </p:txBody>
      </p:sp>
    </p:spTree>
    <p:extLst>
      <p:ext uri="{BB962C8B-B14F-4D97-AF65-F5344CB8AC3E}">
        <p14:creationId xmlns:p14="http://schemas.microsoft.com/office/powerpoint/2010/main" val="24232943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9488FC-00A5-4AB4-9A46-EF785F5A1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658" y="0"/>
            <a:ext cx="9144684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84E7CA-4F62-489A-9B70-1FECA2116CDB}"/>
              </a:ext>
            </a:extLst>
          </p:cNvPr>
          <p:cNvSpPr txBox="1"/>
          <p:nvPr/>
        </p:nvSpPr>
        <p:spPr>
          <a:xfrm>
            <a:off x="1844842" y="168890"/>
            <a:ext cx="2165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Eelgrass and epifauna summaries from 4 core sites</a:t>
            </a:r>
          </a:p>
        </p:txBody>
      </p:sp>
    </p:spTree>
    <p:extLst>
      <p:ext uri="{BB962C8B-B14F-4D97-AF65-F5344CB8AC3E}">
        <p14:creationId xmlns:p14="http://schemas.microsoft.com/office/powerpoint/2010/main" val="1177759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B681D1-1560-47D5-B35B-E4CA2412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3670"/>
            <a:ext cx="12192000" cy="53723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E612E05-BD98-44B5-B75E-2E9680E0290E}"/>
              </a:ext>
            </a:extLst>
          </p:cNvPr>
          <p:cNvSpPr txBox="1"/>
          <p:nvPr/>
        </p:nvSpPr>
        <p:spPr>
          <a:xfrm>
            <a:off x="4451683" y="224590"/>
            <a:ext cx="2735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accent1"/>
                </a:solidFill>
              </a:rPr>
              <a:t>Epifauna alpha diversity indices from 4 core sites</a:t>
            </a:r>
          </a:p>
        </p:txBody>
      </p:sp>
    </p:spTree>
    <p:extLst>
      <p:ext uri="{BB962C8B-B14F-4D97-AF65-F5344CB8AC3E}">
        <p14:creationId xmlns:p14="http://schemas.microsoft.com/office/powerpoint/2010/main" val="610113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3AC27-42A6-40E5-9F16-516F95FEB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97859"/>
            <a:ext cx="5943600" cy="46317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D5E329-A3C7-4A1E-8329-590C82A2D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97858"/>
            <a:ext cx="5943600" cy="46317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9AEB60-220E-4C0D-97EB-C8480C8BCD4D}"/>
              </a:ext>
            </a:extLst>
          </p:cNvPr>
          <p:cNvSpPr txBox="1"/>
          <p:nvPr/>
        </p:nvSpPr>
        <p:spPr>
          <a:xfrm>
            <a:off x="589937" y="368710"/>
            <a:ext cx="420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Epifaunal communities  from Calvert are distinct from </a:t>
            </a:r>
            <a:r>
              <a:rPr lang="en-US" sz="2400" dirty="0" err="1"/>
              <a:t>Triquet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DE754-F504-478B-8FC3-27246252B052}"/>
              </a:ext>
            </a:extLst>
          </p:cNvPr>
          <p:cNvSpPr txBox="1"/>
          <p:nvPr/>
        </p:nvSpPr>
        <p:spPr>
          <a:xfrm>
            <a:off x="6902246" y="368709"/>
            <a:ext cx="36870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Epifaunal communities differ across years</a:t>
            </a:r>
          </a:p>
        </p:txBody>
      </p:sp>
    </p:spTree>
    <p:extLst>
      <p:ext uri="{BB962C8B-B14F-4D97-AF65-F5344CB8AC3E}">
        <p14:creationId xmlns:p14="http://schemas.microsoft.com/office/powerpoint/2010/main" val="3117151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</TotalTime>
  <Words>89</Words>
  <Application>Microsoft Office PowerPoint</Application>
  <PresentationFormat>Widescreen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Whalen</dc:creator>
  <cp:lastModifiedBy>Matt Whalen</cp:lastModifiedBy>
  <cp:revision>34</cp:revision>
  <dcterms:created xsi:type="dcterms:W3CDTF">2019-11-19T20:29:17Z</dcterms:created>
  <dcterms:modified xsi:type="dcterms:W3CDTF">2019-11-22T18:40:51Z</dcterms:modified>
</cp:coreProperties>
</file>